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77" r:id="rId2"/>
  </p:sldMasterIdLst>
  <p:notesMasterIdLst>
    <p:notesMasterId r:id="rId22"/>
  </p:notesMasterIdLst>
  <p:sldIdLst>
    <p:sldId id="256" r:id="rId3"/>
    <p:sldId id="270" r:id="rId4"/>
    <p:sldId id="278" r:id="rId5"/>
    <p:sldId id="279" r:id="rId6"/>
    <p:sldId id="280" r:id="rId7"/>
    <p:sldId id="283" r:id="rId8"/>
    <p:sldId id="281" r:id="rId9"/>
    <p:sldId id="287" r:id="rId10"/>
    <p:sldId id="288" r:id="rId11"/>
    <p:sldId id="289" r:id="rId12"/>
    <p:sldId id="290" r:id="rId13"/>
    <p:sldId id="284" r:id="rId14"/>
    <p:sldId id="286" r:id="rId15"/>
    <p:sldId id="291" r:id="rId16"/>
    <p:sldId id="292" r:id="rId17"/>
    <p:sldId id="274" r:id="rId18"/>
    <p:sldId id="275" r:id="rId19"/>
    <p:sldId id="294" r:id="rId20"/>
    <p:sldId id="293" r:id="rId21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  <a:srgbClr val="66FFFF"/>
    <a:srgbClr val="FF9900"/>
    <a:srgbClr val="FF9933"/>
    <a:srgbClr val="FF9966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stylu, bez mří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277" autoAdjust="0"/>
    <p:restoredTop sz="94747" autoAdjust="0"/>
  </p:normalViewPr>
  <p:slideViewPr>
    <p:cSldViewPr>
      <p:cViewPr varScale="1">
        <p:scale>
          <a:sx n="128" d="100"/>
          <a:sy n="128" d="100"/>
        </p:scale>
        <p:origin x="510" y="1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28" Type="http://schemas.openxmlformats.org/officeDocument/2006/relationships/customXml" Target="../customXml/item2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noProof="0"/>
              <a:t>Klepnutím lze upravit styly předlohy textu.</a:t>
            </a:r>
          </a:p>
          <a:p>
            <a:pPr lvl="1"/>
            <a:r>
              <a:rPr lang="cs-CZ" altLang="cs-CZ" noProof="0"/>
              <a:t>Druhá úroveň</a:t>
            </a:r>
          </a:p>
          <a:p>
            <a:pPr lvl="2"/>
            <a:r>
              <a:rPr lang="cs-CZ" altLang="cs-CZ" noProof="0"/>
              <a:t>Třetí úroveň</a:t>
            </a:r>
          </a:p>
          <a:p>
            <a:pPr lvl="3"/>
            <a:r>
              <a:rPr lang="cs-CZ" altLang="cs-CZ" noProof="0"/>
              <a:t>Čtvrtá úroveň</a:t>
            </a:r>
          </a:p>
          <a:p>
            <a:pPr lvl="4"/>
            <a:r>
              <a:rPr lang="cs-CZ" altLang="cs-CZ" noProof="0"/>
              <a:t>Pátá úroveň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8F3CB30-18DC-4E19-958C-168A7B34A4D9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639281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F620C5-6F99-42A9-ADC3-FB043E8A744D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6607590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391413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191499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2204305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294189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0700468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28F96A-C3A7-4966-AEA2-EB99EDCD55CA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625801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38B2FB-7FC0-4D7E-A26D-86C84ACD58B4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4097771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F620C5-6F99-42A9-ADC3-FB043E8A744D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356684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5963728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A1D096-9A8D-4679-AEDE-81DA76B0191D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703220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1263150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B2A694-BB7B-45E7-9DF5-AD379E8205A6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0156365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198B50-45AA-4273-A881-1B84A77635CF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9040373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5EC1EE-A031-421D-B7A1-91DAC56F174D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6974764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B21B5F-28F6-4AE6-B5BB-CB35DC716D5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6290198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BAC710-DC6F-4463-91FC-2C80019E9683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97476776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2C16DB-5767-430A-9FBC-7F8C7028040E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9310958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15984899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067232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55187105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10441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A1D096-9A8D-4679-AEDE-81DA76B0191D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9620252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85256049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28F96A-C3A7-4966-AEA2-EB99EDCD55CA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75429534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38B2FB-7FC0-4D7E-A26D-86C84ACD58B4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098161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B2A694-BB7B-45E7-9DF5-AD379E8205A6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364019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198B50-45AA-4273-A881-1B84A77635CF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676625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5EC1EE-A031-421D-B7A1-91DAC56F174D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329077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B21B5F-28F6-4AE6-B5BB-CB35DC716D5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413214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BAC710-DC6F-4463-91FC-2C80019E9683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712208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2C16DB-5767-430A-9FBC-7F8C7028040E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523036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017104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39" r:id="rId15"/>
    <p:sldLayoutId id="214748374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351925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  <p:sldLayoutId id="2147483790" r:id="rId13"/>
    <p:sldLayoutId id="2147483791" r:id="rId14"/>
    <p:sldLayoutId id="2147483792" r:id="rId15"/>
    <p:sldLayoutId id="21474837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35360" y="42446"/>
            <a:ext cx="11521280" cy="2207327"/>
          </a:xfrm>
        </p:spPr>
        <p:txBody>
          <a:bodyPr anchor="t">
            <a:normAutofit fontScale="90000"/>
          </a:bodyPr>
          <a:lstStyle/>
          <a:p>
            <a:pPr algn="ctr" eaLnBrk="1" hangingPunct="1"/>
            <a:r>
              <a:rPr lang="cs-CZ" altLang="cs-CZ" sz="28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VYHODNOCENÍ VLIVŮ ÚP HL. M. PRAHY (METROPOLITNÍ PLÁN)</a:t>
            </a:r>
            <a:br>
              <a:rPr lang="cs-CZ" altLang="cs-CZ" sz="28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8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 UDRŽITELNÝ ROZVOJ ÚZEMÍ</a:t>
            </a:r>
            <a:br>
              <a:rPr lang="cs-CZ" altLang="cs-CZ" sz="24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40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 opakovanému veřejnému projednání</a:t>
            </a:r>
            <a:br>
              <a:rPr lang="cs-CZ" altLang="cs-CZ" sz="240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cs-CZ" altLang="cs-CZ" sz="240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Vyhodnocení vlivů na kvalitu ovzduší</a:t>
            </a:r>
            <a:b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cs-CZ" altLang="cs-CZ" sz="2000" i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8616280" y="6477000"/>
            <a:ext cx="3456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1600" b="1" dirty="0"/>
              <a:t>Praha 19.11. a 26.11. 2025</a:t>
            </a: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526D7EA1-5F3E-8CC1-E34A-D66110D3EEAF}"/>
              </a:ext>
            </a:extLst>
          </p:cNvPr>
          <p:cNvSpPr txBox="1"/>
          <p:nvPr/>
        </p:nvSpPr>
        <p:spPr>
          <a:xfrm rot="10800000" flipV="1">
            <a:off x="335360" y="4235575"/>
            <a:ext cx="11593288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cs-CZ" b="1" dirty="0">
                <a:latin typeface="+mj-lt"/>
              </a:rPr>
              <a:t>ATEM – Ateliér ekologických modelů, s.r.o.</a:t>
            </a:r>
          </a:p>
          <a:p>
            <a:pPr algn="ctr">
              <a:spcBef>
                <a:spcPts val="0"/>
              </a:spcBef>
            </a:pPr>
            <a:r>
              <a:rPr lang="cs-CZ" b="1" dirty="0">
                <a:latin typeface="+mj-lt"/>
              </a:rPr>
              <a:t>Roztylská 1860/1, 148 00 Praha 4</a:t>
            </a:r>
          </a:p>
          <a:p>
            <a:pPr algn="ctr"/>
            <a:endParaRPr lang="cs-CZ" b="1" dirty="0">
              <a:latin typeface="+mj-lt"/>
            </a:endParaRPr>
          </a:p>
          <a:p>
            <a:pPr algn="ctr"/>
            <a:r>
              <a:rPr lang="cs-CZ" sz="2200" dirty="0">
                <a:latin typeface="+mj-lt"/>
              </a:rPr>
              <a:t>ve sdružení firem </a:t>
            </a:r>
            <a:r>
              <a:rPr lang="cs-CZ" sz="2200" dirty="0" err="1">
                <a:latin typeface="+mj-lt"/>
              </a:rPr>
              <a:t>ATEA</a:t>
            </a:r>
            <a:r>
              <a:rPr lang="cs-CZ" sz="2200" dirty="0">
                <a:latin typeface="+mj-lt"/>
              </a:rPr>
              <a:t> – Společnost pro Metropolitní plán</a:t>
            </a:r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D1633346-46D2-2218-B1D4-F929997AC7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475" y="3270485"/>
            <a:ext cx="2051050" cy="80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62A7A0-723E-4D5B-BA99-BCBDB5389E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>
            <a:extLst>
              <a:ext uri="{FF2B5EF4-FFF2-40B4-BE49-F238E27FC236}">
                <a16:creationId xmlns:a16="http://schemas.microsoft.com/office/drawing/2014/main" id="{FAA14790-DF88-5C90-0A5E-980122D4779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9336" y="836712"/>
            <a:ext cx="11953328" cy="5904656"/>
          </a:xfrm>
        </p:spPr>
        <p:txBody>
          <a:bodyPr anchor="t">
            <a:noAutofit/>
          </a:bodyPr>
          <a:lstStyle/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  <a:p>
            <a:pPr marL="0" indent="0">
              <a:buClr>
                <a:srgbClr val="0070C0"/>
              </a:buClr>
              <a:buSzPct val="100000"/>
              <a:buNone/>
            </a:pPr>
            <a:b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400" dirty="0"/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ED07FC-19BC-9AFD-AB4D-3AF25EF7DD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4032" y="34766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62D326D9-1934-F92A-6902-C2F368A438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9" t="8321" r="8891" b="5547"/>
          <a:stretch>
            <a:fillRect/>
          </a:stretch>
        </p:blipFill>
        <p:spPr bwMode="auto">
          <a:xfrm>
            <a:off x="985067" y="-27384"/>
            <a:ext cx="10223501" cy="687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43949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CCAEB0-3037-1D14-996C-3E357BBED6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>
            <a:extLst>
              <a:ext uri="{FF2B5EF4-FFF2-40B4-BE49-F238E27FC236}">
                <a16:creationId xmlns:a16="http://schemas.microsoft.com/office/drawing/2014/main" id="{6B081012-B146-6625-DE54-C7A5F7E5C99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9336" y="836712"/>
            <a:ext cx="11953328" cy="5904656"/>
          </a:xfrm>
        </p:spPr>
        <p:txBody>
          <a:bodyPr anchor="t">
            <a:noAutofit/>
          </a:bodyPr>
          <a:lstStyle/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  <a:p>
            <a:pPr marL="0" indent="0">
              <a:buClr>
                <a:srgbClr val="0070C0"/>
              </a:buClr>
              <a:buSzPct val="100000"/>
              <a:buNone/>
            </a:pPr>
            <a:b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400" dirty="0"/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F11D421-FCEC-B333-2EB0-43772E314F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4032" y="34766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92598B2C-D9B7-FDAD-5B8A-D1B8A9BBE4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9" t="8321" r="5718" b="5547"/>
          <a:stretch>
            <a:fillRect/>
          </a:stretch>
        </p:blipFill>
        <p:spPr bwMode="auto">
          <a:xfrm>
            <a:off x="983432" y="-27384"/>
            <a:ext cx="10585176" cy="687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65308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4CBB8C-3FE7-F97C-E318-EB72EC0ED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>
            <a:extLst>
              <a:ext uri="{FF2B5EF4-FFF2-40B4-BE49-F238E27FC236}">
                <a16:creationId xmlns:a16="http://schemas.microsoft.com/office/drawing/2014/main" id="{7F8B397D-4F45-4445-446E-6C98A858EBB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9336" y="836712"/>
            <a:ext cx="11953328" cy="5904656"/>
          </a:xfrm>
        </p:spPr>
        <p:txBody>
          <a:bodyPr anchor="t">
            <a:noAutofit/>
          </a:bodyPr>
          <a:lstStyle/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  <a:p>
            <a:pPr marL="0" indent="0">
              <a:buClr>
                <a:srgbClr val="0070C0"/>
              </a:buClr>
              <a:buSzPct val="100000"/>
              <a:buNone/>
            </a:pPr>
            <a:b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400" dirty="0"/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CF9B1DF-B381-3678-4818-6C62D37373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4032" y="34766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12" name="Picture 3">
            <a:extLst>
              <a:ext uri="{FF2B5EF4-FFF2-40B4-BE49-F238E27FC236}">
                <a16:creationId xmlns:a16="http://schemas.microsoft.com/office/drawing/2014/main" id="{D53428CA-ED38-7D9C-1A5A-B2866FE22A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9" t="8321" r="8891" b="5547"/>
          <a:stretch>
            <a:fillRect/>
          </a:stretch>
        </p:blipFill>
        <p:spPr bwMode="auto">
          <a:xfrm>
            <a:off x="990462" y="-27384"/>
            <a:ext cx="10211075" cy="68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67561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A68DFA-340E-0F2C-18E6-594AAB9766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>
            <a:extLst>
              <a:ext uri="{FF2B5EF4-FFF2-40B4-BE49-F238E27FC236}">
                <a16:creationId xmlns:a16="http://schemas.microsoft.com/office/drawing/2014/main" id="{084B8165-66C0-72A6-7931-C0E18E5935E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9336" y="836712"/>
            <a:ext cx="11953328" cy="5904656"/>
          </a:xfrm>
        </p:spPr>
        <p:txBody>
          <a:bodyPr anchor="t">
            <a:noAutofit/>
          </a:bodyPr>
          <a:lstStyle/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  <a:p>
            <a:pPr marL="0" indent="0">
              <a:buClr>
                <a:srgbClr val="0070C0"/>
              </a:buClr>
              <a:buSzPct val="100000"/>
              <a:buNone/>
            </a:pPr>
            <a:b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400" dirty="0"/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AB4F5FC-07F7-B760-46A7-DEE36E7AA1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4032" y="34766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4E7173E4-5B91-969D-5632-1D348674BE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9" t="8321" r="5718" b="5547"/>
          <a:stretch>
            <a:fillRect/>
          </a:stretch>
        </p:blipFill>
        <p:spPr bwMode="auto">
          <a:xfrm>
            <a:off x="983432" y="-27384"/>
            <a:ext cx="10585176" cy="687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80529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33C526-15E3-DF92-D52D-F04B1480A1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>
            <a:extLst>
              <a:ext uri="{FF2B5EF4-FFF2-40B4-BE49-F238E27FC236}">
                <a16:creationId xmlns:a16="http://schemas.microsoft.com/office/drawing/2014/main" id="{C7A17090-977F-168B-0FCD-32014C62D76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9336" y="836712"/>
            <a:ext cx="11953328" cy="5904656"/>
          </a:xfrm>
        </p:spPr>
        <p:txBody>
          <a:bodyPr anchor="t">
            <a:noAutofit/>
          </a:bodyPr>
          <a:lstStyle/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  <a:p>
            <a:pPr marL="0" indent="0">
              <a:buClr>
                <a:srgbClr val="0070C0"/>
              </a:buClr>
              <a:buSzPct val="100000"/>
              <a:buNone/>
            </a:pPr>
            <a:b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400" dirty="0"/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A01D72-86D6-6076-260C-C868417FF4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4032" y="34766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467764C8-0C93-38F2-5DF3-705260AB8E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9" t="8321" r="8259" b="5547"/>
          <a:stretch>
            <a:fillRect/>
          </a:stretch>
        </p:blipFill>
        <p:spPr bwMode="auto">
          <a:xfrm>
            <a:off x="985067" y="-27384"/>
            <a:ext cx="10295509" cy="687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62900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79A56A-9E94-EDE0-2B46-3A90BDDA6D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>
            <a:extLst>
              <a:ext uri="{FF2B5EF4-FFF2-40B4-BE49-F238E27FC236}">
                <a16:creationId xmlns:a16="http://schemas.microsoft.com/office/drawing/2014/main" id="{D24F4BD6-F89E-04D3-4528-F64FACC7B32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9336" y="836712"/>
            <a:ext cx="11953328" cy="5904656"/>
          </a:xfrm>
        </p:spPr>
        <p:txBody>
          <a:bodyPr anchor="t">
            <a:noAutofit/>
          </a:bodyPr>
          <a:lstStyle/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  <a:p>
            <a:pPr marL="0" indent="0">
              <a:buClr>
                <a:srgbClr val="0070C0"/>
              </a:buClr>
              <a:buSzPct val="100000"/>
              <a:buNone/>
            </a:pPr>
            <a:b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400" dirty="0"/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DD647CE-5B46-1339-7045-FAD8A4C8BF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4032" y="34766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C21D3448-61C1-7B80-53D9-B33FBD3E08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" t="8321" r="3188" b="5547"/>
          <a:stretch>
            <a:fillRect/>
          </a:stretch>
        </p:blipFill>
        <p:spPr bwMode="auto">
          <a:xfrm>
            <a:off x="983432" y="-27384"/>
            <a:ext cx="10873208" cy="687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85878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56E851-65A2-F42F-5474-7A5322B6D9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0495DDE1-9D0F-2850-B8E0-0391D3A2EE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92800" y="162710"/>
            <a:ext cx="11809312" cy="648072"/>
          </a:xfrm>
        </p:spPr>
        <p:txBody>
          <a:bodyPr anchor="t"/>
          <a:lstStyle/>
          <a:p>
            <a:pPr algn="ctr"/>
            <a:r>
              <a:rPr lang="cs-CZ" altLang="cs-CZ" sz="24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Překročení imisních limitů a mezních hodnot</a:t>
            </a: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1BBF152F-5C3C-0662-CE39-8A1586EFB53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9336" y="836712"/>
            <a:ext cx="11953328" cy="5904656"/>
          </a:xfrm>
        </p:spPr>
        <p:txBody>
          <a:bodyPr anchor="t">
            <a:noAutofit/>
          </a:bodyPr>
          <a:lstStyle/>
          <a:p>
            <a:pPr marL="0" indent="0">
              <a:buClr>
                <a:srgbClr val="0070C0"/>
              </a:buClr>
              <a:buSzPct val="100000"/>
              <a:buNone/>
            </a:pPr>
            <a:r>
              <a:rPr lang="cs-CZ" altLang="cs-CZ" sz="2000" b="1" dirty="0">
                <a:solidFill>
                  <a:schemeClr val="tx1"/>
                </a:solidFill>
                <a:latin typeface="Arial" panose="020B0604020202020204" pitchFamily="34" charset="0"/>
              </a:rPr>
              <a:t>Aktuálně platné imisní limity jsou splněny na celém území Prahy</a:t>
            </a: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300" b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r>
              <a:rPr lang="cs-CZ" altLang="cs-CZ" sz="2000" b="1" dirty="0">
                <a:solidFill>
                  <a:schemeClr val="tx1"/>
                </a:solidFill>
                <a:latin typeface="Arial" panose="020B0604020202020204" pitchFamily="34" charset="0"/>
              </a:rPr>
              <a:t>Mezní hodnoty dle Směrnice EU 2024/2881 </a:t>
            </a: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jsou splněny pro </a:t>
            </a:r>
            <a:r>
              <a:rPr lang="cs-CZ" altLang="cs-CZ" sz="2000" dirty="0" err="1">
                <a:solidFill>
                  <a:schemeClr val="tx1"/>
                </a:solidFill>
                <a:latin typeface="Arial" panose="020B0604020202020204" pitchFamily="34" charset="0"/>
              </a:rPr>
              <a:t>benzo</a:t>
            </a: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[a]pyren </a:t>
            </a:r>
            <a:b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a zcela zanedbatelně překročeny pro NO</a:t>
            </a:r>
            <a:r>
              <a:rPr lang="cs-CZ" altLang="cs-CZ" sz="2000" baseline="-25000" dirty="0">
                <a:solidFill>
                  <a:schemeClr val="tx1"/>
                </a:solidFill>
                <a:latin typeface="Arial" panose="020B0604020202020204" pitchFamily="34" charset="0"/>
              </a:rPr>
              <a:t>2</a:t>
            </a: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 (0,1 % území)</a:t>
            </a:r>
          </a:p>
          <a:p>
            <a:pPr marL="0" indent="0">
              <a:buClr>
                <a:srgbClr val="0070C0"/>
              </a:buClr>
              <a:buSzPct val="100000"/>
              <a:buNone/>
            </a:pPr>
            <a:r>
              <a:rPr lang="cs-CZ" altLang="cs-CZ" sz="2000" b="1" dirty="0">
                <a:solidFill>
                  <a:schemeClr val="tx1"/>
                </a:solidFill>
                <a:latin typeface="Arial" panose="020B0604020202020204" pitchFamily="34" charset="0"/>
              </a:rPr>
              <a:t>Potenciální riziko</a:t>
            </a: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cs-CZ" altLang="cs-CZ" sz="2000" b="1" dirty="0">
                <a:solidFill>
                  <a:schemeClr val="tx1"/>
                </a:solidFill>
                <a:latin typeface="Arial" panose="020B0604020202020204" pitchFamily="34" charset="0"/>
              </a:rPr>
              <a:t>překročení </a:t>
            </a: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mezních hodnot dle výpočtu nastává u MPP i u PUP</a:t>
            </a:r>
            <a:b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v případě suspendovaných částic PM</a:t>
            </a:r>
            <a:r>
              <a:rPr lang="cs-CZ" altLang="cs-CZ" sz="2000" baseline="-25000" dirty="0">
                <a:solidFill>
                  <a:schemeClr val="tx1"/>
                </a:solidFill>
                <a:latin typeface="Arial" panose="020B0604020202020204" pitchFamily="34" charset="0"/>
              </a:rPr>
              <a:t>10</a:t>
            </a: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 (9 % území) a PM</a:t>
            </a:r>
            <a:r>
              <a:rPr lang="cs-CZ" altLang="cs-CZ" sz="2000" baseline="-25000" dirty="0">
                <a:solidFill>
                  <a:schemeClr val="tx1"/>
                </a:solidFill>
                <a:latin typeface="Arial" panose="020B0604020202020204" pitchFamily="34" charset="0"/>
              </a:rPr>
              <a:t>2,5</a:t>
            </a: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 (4,5 % území):</a:t>
            </a:r>
            <a:b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– lokality, v nichž se projevuje souběžný vliv </a:t>
            </a:r>
            <a:r>
              <a:rPr lang="cs-CZ" altLang="cs-CZ" sz="2000" dirty="0" err="1">
                <a:solidFill>
                  <a:schemeClr val="tx1"/>
                </a:solidFill>
                <a:latin typeface="Arial" panose="020B0604020202020204" pitchFamily="34" charset="0"/>
              </a:rPr>
              <a:t>resuspenze</a:t>
            </a: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 z dopravy na kapacitních </a:t>
            </a:r>
            <a:b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   povrchových komunikacích a prašnosti ze zemědělských ploch či logistických areálů </a:t>
            </a:r>
            <a:b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   (převážně mimo obytnou zástavbu)</a:t>
            </a:r>
            <a:b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– centrum města – společné působení více dopravně zatížených ulic</a:t>
            </a:r>
            <a:b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– některé tunelové portály a navazující MÚK u tunelových komunikací</a:t>
            </a:r>
            <a:b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– další plošně omezené lokality</a:t>
            </a: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300" b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r>
              <a:rPr lang="cs-CZ" altLang="cs-CZ" sz="2000" b="1" dirty="0">
                <a:solidFill>
                  <a:schemeClr val="tx1"/>
                </a:solidFill>
                <a:latin typeface="Arial" panose="020B0604020202020204" pitchFamily="34" charset="0"/>
              </a:rPr>
              <a:t>Opatření </a:t>
            </a: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spočívající v oddělení komunikací od obytné zástavby vegetačními bariérami </a:t>
            </a:r>
            <a:b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je v MPP respektováno. Další opatření je nutno realizovat v rámci naplňování </a:t>
            </a:r>
            <a:b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jiných koncepcí, zejména Plánu mobility (snižování dopravní zátěže), nebo</a:t>
            </a:r>
            <a:b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na úrovni jednotlivých projektů (omezování emisí, vegetační výsadby, </a:t>
            </a:r>
            <a:b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neumisťování obytných domů do bezprostřední blízkosti komunikací)</a:t>
            </a:r>
          </a:p>
          <a:p>
            <a:pPr marL="0" indent="0">
              <a:buClr>
                <a:srgbClr val="0070C0"/>
              </a:buClr>
              <a:buSzPct val="100000"/>
              <a:buNone/>
            </a:pPr>
            <a:r>
              <a:rPr lang="cs-CZ" altLang="cs-CZ" sz="2000" b="1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400" dirty="0"/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C07EE9C-DF9F-04F0-D24C-3EB499743E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4032" y="34766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307198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0E0DB0-1142-1C9D-998E-70C82AA1A3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588B1088-7543-182E-7FA3-E4FBA6BCF08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92800" y="162710"/>
            <a:ext cx="11809312" cy="648072"/>
          </a:xfrm>
        </p:spPr>
        <p:txBody>
          <a:bodyPr anchor="t"/>
          <a:lstStyle/>
          <a:p>
            <a:pPr algn="ctr"/>
            <a:r>
              <a:rPr lang="cs-CZ" altLang="cs-CZ" sz="24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Hodnocení ploch a koridorů MPP</a:t>
            </a: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F6A3CC5C-AD5D-785D-06B1-80C9107A548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9336" y="836712"/>
            <a:ext cx="11953328" cy="5904656"/>
          </a:xfrm>
        </p:spPr>
        <p:txBody>
          <a:bodyPr anchor="t">
            <a:noAutofit/>
          </a:bodyPr>
          <a:lstStyle/>
          <a:p>
            <a:pPr marL="0" indent="0">
              <a:buClr>
                <a:srgbClr val="0070C0"/>
              </a:buClr>
              <a:buSzPct val="100000"/>
              <a:buNone/>
            </a:pPr>
            <a:r>
              <a:rPr lang="cs-CZ" altLang="cs-CZ" sz="2000" b="1" dirty="0">
                <a:solidFill>
                  <a:schemeClr val="tx1"/>
                </a:solidFill>
                <a:latin typeface="Arial" panose="020B0604020202020204" pitchFamily="34" charset="0"/>
              </a:rPr>
              <a:t>Rozvojové a transformační plochy </a:t>
            </a:r>
          </a:p>
          <a:p>
            <a:pPr marL="0" indent="0">
              <a:buClr>
                <a:srgbClr val="0070C0"/>
              </a:buClr>
              <a:buSzPct val="100000"/>
              <a:buNone/>
            </a:pP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– hodnoceny na základě charakteru plochy (využití, struktura, zastavitelnost),</a:t>
            </a:r>
            <a:b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   bilance HPP a  polohy vůči území s překročením mezních hodnot</a:t>
            </a:r>
          </a:p>
          <a:p>
            <a:pPr marL="0" indent="0">
              <a:buClr>
                <a:srgbClr val="0070C0"/>
              </a:buClr>
              <a:buSzPct val="100000"/>
              <a:buNone/>
            </a:pP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– výsledné hodnocení od -1/-2 (mírný až významný negativní vliv) po +1 (mírný pozitivní vliv) </a:t>
            </a:r>
          </a:p>
          <a:p>
            <a:pPr marL="0" indent="0">
              <a:buClr>
                <a:srgbClr val="0070C0"/>
              </a:buClr>
              <a:buSzPct val="100000"/>
              <a:buNone/>
            </a:pP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   -1/-2 použito 4× - emisně potenciálně významnější zástavba v území s rizikem </a:t>
            </a:r>
            <a:b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     překračování mezní hodnoty</a:t>
            </a:r>
            <a:b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   +1 použito 61× - zejm. parky, lesy (snižování prašnosti)</a:t>
            </a:r>
          </a:p>
          <a:p>
            <a:pPr marL="0" indent="0">
              <a:buClr>
                <a:srgbClr val="0070C0"/>
              </a:buClr>
              <a:buSzPct val="100000"/>
              <a:buNone/>
            </a:pP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– opatření – vegetační výsadby, omezení emisí PM</a:t>
            </a: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1000" b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r>
              <a:rPr lang="cs-CZ" altLang="cs-CZ" sz="2000" b="1" dirty="0">
                <a:solidFill>
                  <a:schemeClr val="tx1"/>
                </a:solidFill>
                <a:latin typeface="Arial" panose="020B0604020202020204" pitchFamily="34" charset="0"/>
              </a:rPr>
              <a:t>Technická infrastruktura  </a:t>
            </a:r>
          </a:p>
          <a:p>
            <a:pPr marL="0" indent="0">
              <a:buClr>
                <a:srgbClr val="0070C0"/>
              </a:buClr>
              <a:buSzPct val="100000"/>
              <a:buNone/>
            </a:pP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– velmi mírně negativní vliv – některé plochy odpadového hospodářství (prach, pachy)</a:t>
            </a:r>
          </a:p>
          <a:p>
            <a:pPr marL="0" indent="0">
              <a:buClr>
                <a:srgbClr val="0070C0"/>
              </a:buClr>
              <a:buSzPct val="100000"/>
              <a:buNone/>
            </a:pP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– pozitivní vliv různého významu (0/+1 až +1/+2) energetická infrastruktura</a:t>
            </a:r>
          </a:p>
          <a:p>
            <a:pPr marL="0" indent="0">
              <a:buClr>
                <a:srgbClr val="0070C0"/>
              </a:buClr>
              <a:buSzPct val="100000"/>
              <a:buNone/>
            </a:pP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– ostatní – zanedbatelné vlivy </a:t>
            </a: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8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b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b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baseline="-25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400" dirty="0"/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574F6B1-6D35-0F3C-9E6D-55AAF850E0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4032" y="34766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556817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F5A52-E878-292C-053B-50C675611D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FE5EFF07-61B5-CCE7-1201-C81C8BC176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92800" y="162710"/>
            <a:ext cx="11809312" cy="648072"/>
          </a:xfrm>
        </p:spPr>
        <p:txBody>
          <a:bodyPr anchor="t"/>
          <a:lstStyle/>
          <a:p>
            <a:pPr algn="ctr"/>
            <a:r>
              <a:rPr lang="cs-CZ" altLang="cs-CZ" sz="24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Hodnocení ploch a koridorů MPP</a:t>
            </a: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4AFAE01E-401E-87A1-3BDE-7B113268FF4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9336" y="836712"/>
            <a:ext cx="11953328" cy="5904656"/>
          </a:xfrm>
        </p:spPr>
        <p:txBody>
          <a:bodyPr anchor="t">
            <a:noAutofit/>
          </a:bodyPr>
          <a:lstStyle/>
          <a:p>
            <a:pPr marL="0" indent="0">
              <a:buClr>
                <a:srgbClr val="0070C0"/>
              </a:buClr>
              <a:buSzPct val="100000"/>
              <a:buNone/>
            </a:pPr>
            <a:r>
              <a:rPr lang="cs-CZ" altLang="cs-CZ" sz="2000" b="1" dirty="0">
                <a:solidFill>
                  <a:schemeClr val="tx1"/>
                </a:solidFill>
                <a:latin typeface="Arial" panose="020B0604020202020204" pitchFamily="34" charset="0"/>
              </a:rPr>
              <a:t>Dopravní infrastruktura  </a:t>
            </a:r>
          </a:p>
          <a:p>
            <a:pPr marL="0" indent="0">
              <a:buClr>
                <a:srgbClr val="0070C0"/>
              </a:buClr>
              <a:buSzPct val="100000"/>
              <a:buNone/>
            </a:pP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– celá škála vlivů, nebyly identifikovány plochy a koridory s pouze negativním vlivem </a:t>
            </a:r>
            <a:b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   s výjimkou vlivů velmi mírných (0/-1) </a:t>
            </a:r>
          </a:p>
          <a:p>
            <a:pPr marL="0" indent="0">
              <a:buClr>
                <a:srgbClr val="0070C0"/>
              </a:buClr>
              <a:buSzPct val="100000"/>
              <a:buNone/>
            </a:pP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– významné </a:t>
            </a:r>
            <a:r>
              <a:rPr lang="cs-CZ" altLang="cs-CZ" sz="2000" b="1" dirty="0">
                <a:solidFill>
                  <a:schemeClr val="tx1"/>
                </a:solidFill>
                <a:latin typeface="Arial" panose="020B0604020202020204" pitchFamily="34" charset="0"/>
              </a:rPr>
              <a:t>pozemní komunikace</a:t>
            </a: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 – převážně ambivalentní vliv (odvedení dopravy </a:t>
            </a:r>
            <a:b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    z části území a nárůst zátěže v blízkém okolí), „negativní složka“ se zvyšuje v případě </a:t>
            </a:r>
            <a:b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   přiblížení k obytné zástavbě a zmírňuje při vedení v tunelu nebo mimo zástavbu, </a:t>
            </a:r>
            <a:b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   „pozitivní složka“ je dána dopravním významem komunikace, </a:t>
            </a:r>
            <a:b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   mírně pozitivně (+1) jsou hodnocena dopravní propojení a lokální obchvaty vedené </a:t>
            </a:r>
            <a:b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   mimo kontakt s obytnou zástavbou</a:t>
            </a:r>
          </a:p>
          <a:p>
            <a:pPr marL="0" indent="0">
              <a:buClr>
                <a:srgbClr val="0070C0"/>
              </a:buClr>
              <a:buSzPct val="100000"/>
              <a:buNone/>
            </a:pP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– letecká doprava – ambivalentní vliv </a:t>
            </a:r>
          </a:p>
          <a:p>
            <a:pPr marL="0" indent="0">
              <a:buClr>
                <a:srgbClr val="0070C0"/>
              </a:buClr>
              <a:buSzPct val="100000"/>
              <a:buNone/>
            </a:pP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– veřejná doprava – převážně pozitivní vliv, přičemž míra vlivu je dána významem </a:t>
            </a:r>
            <a:b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   (trasy metra +2, trasy tramvají a železnic +1/+2, ostatní infrastruktura 0/+1 až +1),</a:t>
            </a:r>
            <a:b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   ambivalentní </a:t>
            </a:r>
            <a:r>
              <a:rPr lang="cs-CZ" altLang="cs-CZ" sz="2000">
                <a:solidFill>
                  <a:schemeClr val="tx1"/>
                </a:solidFill>
                <a:latin typeface="Arial" panose="020B0604020202020204" pitchFamily="34" charset="0"/>
              </a:rPr>
              <a:t>mírný vliv – </a:t>
            </a: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nádraží BUS, parkoviště P+R, logistické terminály</a:t>
            </a:r>
          </a:p>
          <a:p>
            <a:pPr marL="0" indent="0">
              <a:buClr>
                <a:srgbClr val="0070C0"/>
              </a:buClr>
              <a:buSzPct val="100000"/>
              <a:buNone/>
            </a:pP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– pěší a cyklistická doprava – velmi mírný pozitivní vliv</a:t>
            </a:r>
          </a:p>
          <a:p>
            <a:pPr marL="0" indent="0">
              <a:buClr>
                <a:srgbClr val="0070C0"/>
              </a:buClr>
              <a:buSzPct val="100000"/>
              <a:buNone/>
            </a:pP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– vodní doprava  – zanedbatelný vliv </a:t>
            </a:r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955E5C4-5748-DCBE-4A0E-C4A998092D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4032" y="34766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183162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23AF1B-A1AB-D437-8704-F89F73C6F3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30FCEB5-5AB5-C9B4-2841-18A5E610AC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4032" y="34766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9" name="Nadpis 1">
            <a:extLst>
              <a:ext uri="{FF2B5EF4-FFF2-40B4-BE49-F238E27FC236}">
                <a16:creationId xmlns:a16="http://schemas.microsoft.com/office/drawing/2014/main" id="{BF9599B3-A623-973C-A198-AA5C40420AC5}"/>
              </a:ext>
            </a:extLst>
          </p:cNvPr>
          <p:cNvSpPr txBox="1">
            <a:spLocks/>
          </p:cNvSpPr>
          <p:nvPr/>
        </p:nvSpPr>
        <p:spPr>
          <a:xfrm>
            <a:off x="2918598" y="2636912"/>
            <a:ext cx="6345754" cy="164630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</a:pPr>
            <a:r>
              <a:rPr lang="cs-CZ" sz="4800">
                <a:solidFill>
                  <a:schemeClr val="tx1"/>
                </a:solidFill>
              </a:rPr>
              <a:t>Děkujeme </a:t>
            </a:r>
            <a:br>
              <a:rPr lang="cs-CZ" sz="4800">
                <a:solidFill>
                  <a:schemeClr val="tx1"/>
                </a:solidFill>
              </a:rPr>
            </a:br>
            <a:r>
              <a:rPr lang="cs-CZ" sz="4800">
                <a:solidFill>
                  <a:schemeClr val="tx1"/>
                </a:solidFill>
              </a:rPr>
              <a:t>za pozornost</a:t>
            </a:r>
            <a:endParaRPr lang="cs-CZ" sz="4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2123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92800" y="162710"/>
            <a:ext cx="11809312" cy="648072"/>
          </a:xfrm>
        </p:spPr>
        <p:txBody>
          <a:bodyPr anchor="t"/>
          <a:lstStyle/>
          <a:p>
            <a:pPr algn="ctr"/>
            <a:r>
              <a:rPr lang="cs-CZ" altLang="cs-CZ" sz="24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Hodnocení kvality ovzduší 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119336" y="836712"/>
            <a:ext cx="11953328" cy="5904656"/>
          </a:xfrm>
        </p:spPr>
        <p:txBody>
          <a:bodyPr anchor="t">
            <a:noAutofit/>
          </a:bodyPr>
          <a:lstStyle/>
          <a:p>
            <a:pPr marL="0" indent="0">
              <a:buClr>
                <a:srgbClr val="0070C0"/>
              </a:buClr>
              <a:buSzPct val="100000"/>
              <a:buNone/>
            </a:pPr>
            <a:r>
              <a:rPr lang="cs-CZ" altLang="cs-CZ" sz="2000" b="1" dirty="0">
                <a:solidFill>
                  <a:schemeClr val="tx1"/>
                </a:solidFill>
                <a:latin typeface="Arial" panose="020B0604020202020204" pitchFamily="34" charset="0"/>
              </a:rPr>
              <a:t>Emisní situace </a:t>
            </a: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– zdroje znečišťování ovzduší</a:t>
            </a:r>
          </a:p>
          <a:p>
            <a:pPr marL="0" indent="0">
              <a:buClr>
                <a:srgbClr val="0070C0"/>
              </a:buClr>
              <a:buSzPct val="100000"/>
              <a:buNone/>
            </a:pPr>
            <a:r>
              <a:rPr lang="cs-CZ" altLang="cs-CZ" sz="2000" b="1" dirty="0">
                <a:solidFill>
                  <a:schemeClr val="tx1"/>
                </a:solidFill>
                <a:latin typeface="Arial" panose="020B0604020202020204" pitchFamily="34" charset="0"/>
              </a:rPr>
              <a:t>Imisní situace (kvalita ovzduší) </a:t>
            </a:r>
            <a:r>
              <a:rPr lang="cs-CZ" altLang="cs-CZ" sz="2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úrovně koncentrací znečišťujících látek </a:t>
            </a:r>
          </a:p>
          <a:p>
            <a:pPr marL="0" indent="0">
              <a:buClr>
                <a:srgbClr val="0070C0"/>
              </a:buClr>
              <a:buSzPct val="100000"/>
              <a:buNone/>
            </a:pPr>
            <a:r>
              <a:rPr lang="cs-CZ" altLang="cs-CZ" sz="2000" b="1" dirty="0">
                <a:solidFill>
                  <a:schemeClr val="tx1"/>
                </a:solidFill>
                <a:latin typeface="Arial" panose="020B0604020202020204" pitchFamily="34" charset="0"/>
              </a:rPr>
              <a:t>Kvalita ovzduší </a:t>
            </a:r>
            <a:r>
              <a:rPr lang="cs-CZ" altLang="cs-CZ" sz="2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hodnocena na základě imisních limitů (z. 201/2012 Sb.) </a:t>
            </a:r>
            <a:b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                           </a:t>
            </a:r>
            <a:r>
              <a:rPr lang="cs-CZ" altLang="cs-CZ" sz="2000" dirty="0"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 15 limitů pro ochranu zdraví, pro vyhodnocení MPP jsou nejvýznamnější</a:t>
            </a:r>
            <a:b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                               limity pro roční průměry suspendovaných částic PM</a:t>
            </a:r>
            <a:r>
              <a:rPr lang="cs-CZ" altLang="cs-CZ" sz="2000" baseline="-25000" dirty="0">
                <a:solidFill>
                  <a:schemeClr val="tx1"/>
                </a:solidFill>
                <a:latin typeface="Arial" panose="020B0604020202020204" pitchFamily="34" charset="0"/>
              </a:rPr>
              <a:t>10</a:t>
            </a: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 a PM</a:t>
            </a:r>
            <a:r>
              <a:rPr lang="cs-CZ" altLang="cs-CZ" sz="2000" baseline="-25000" dirty="0">
                <a:solidFill>
                  <a:schemeClr val="tx1"/>
                </a:solidFill>
                <a:latin typeface="Arial" panose="020B0604020202020204" pitchFamily="34" charset="0"/>
              </a:rPr>
              <a:t>2.5</a:t>
            </a: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,</a:t>
            </a:r>
            <a:b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                               oxidu dusičitého (NO</a:t>
            </a:r>
            <a:r>
              <a:rPr lang="cs-CZ" altLang="cs-CZ" sz="2000" baseline="-25000" dirty="0">
                <a:solidFill>
                  <a:schemeClr val="tx1"/>
                </a:solidFill>
                <a:latin typeface="Arial" panose="020B0604020202020204" pitchFamily="34" charset="0"/>
              </a:rPr>
              <a:t>2</a:t>
            </a: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) a </a:t>
            </a:r>
            <a:r>
              <a:rPr lang="cs-CZ" altLang="cs-CZ" sz="2000" dirty="0" err="1">
                <a:solidFill>
                  <a:schemeClr val="tx1"/>
                </a:solidFill>
                <a:latin typeface="Arial" panose="020B0604020202020204" pitchFamily="34" charset="0"/>
              </a:rPr>
              <a:t>benzo</a:t>
            </a: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[a]pyrenu (</a:t>
            </a:r>
            <a:r>
              <a:rPr lang="cs-CZ" altLang="cs-CZ" sz="2000" dirty="0" err="1">
                <a:solidFill>
                  <a:schemeClr val="tx1"/>
                </a:solidFill>
                <a:latin typeface="Arial" panose="020B0604020202020204" pitchFamily="34" charset="0"/>
              </a:rPr>
              <a:t>BaP</a:t>
            </a: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)</a:t>
            </a:r>
          </a:p>
          <a:p>
            <a:pPr marL="0" indent="0">
              <a:buClr>
                <a:srgbClr val="0070C0"/>
              </a:buClr>
              <a:buSzPct val="100000"/>
              <a:buNone/>
            </a:pPr>
            <a:r>
              <a:rPr lang="cs-CZ" altLang="cs-CZ" sz="20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–</a:t>
            </a: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  Směrnice EU 2024/2881 – zpřísnění od r. 2030 (mezní hodnoty) </a:t>
            </a:r>
          </a:p>
          <a:p>
            <a:pPr marL="0" indent="0">
              <a:buClr>
                <a:srgbClr val="0070C0"/>
              </a:buClr>
              <a:buSzPct val="100000"/>
              <a:buNone/>
            </a:pPr>
            <a:b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400" dirty="0"/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67F8311-0B7C-A02F-4010-C2CB05BDF9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4032" y="34766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014F95BD-818A-AB95-B1E7-008CDAEAB6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9494" y="3717032"/>
            <a:ext cx="9499034" cy="266429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E7A48F-82F8-0111-6D43-C00378EFAA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Obrázek 15">
            <a:extLst>
              <a:ext uri="{FF2B5EF4-FFF2-40B4-BE49-F238E27FC236}">
                <a16:creationId xmlns:a16="http://schemas.microsoft.com/office/drawing/2014/main" id="{75A0AA46-FEEF-CADE-8F62-F63365F26D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437" y="3212976"/>
            <a:ext cx="8507012" cy="3634295"/>
          </a:xfrm>
          <a:prstGeom prst="rect">
            <a:avLst/>
          </a:prstGeom>
        </p:spPr>
      </p:pic>
      <p:sp>
        <p:nvSpPr>
          <p:cNvPr id="5122" name="Rectangle 2">
            <a:extLst>
              <a:ext uri="{FF2B5EF4-FFF2-40B4-BE49-F238E27FC236}">
                <a16:creationId xmlns:a16="http://schemas.microsoft.com/office/drawing/2014/main" id="{868C82BB-D8C4-F006-E9A4-472CABE4BD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92800" y="162710"/>
            <a:ext cx="11809312" cy="648072"/>
          </a:xfrm>
        </p:spPr>
        <p:txBody>
          <a:bodyPr anchor="t"/>
          <a:lstStyle/>
          <a:p>
            <a:pPr algn="ctr"/>
            <a:r>
              <a:rPr lang="cs-CZ" altLang="cs-CZ" sz="24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Kvalita ovzduší – současný stav a vývoj </a:t>
            </a: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069EB453-063D-1A76-2952-354ED938927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9336" y="836712"/>
            <a:ext cx="11953328" cy="5904656"/>
          </a:xfrm>
        </p:spPr>
        <p:txBody>
          <a:bodyPr anchor="t">
            <a:noAutofit/>
          </a:bodyPr>
          <a:lstStyle/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  <a:p>
            <a:pPr marL="0" indent="0">
              <a:buClr>
                <a:srgbClr val="0070C0"/>
              </a:buClr>
              <a:buSzPct val="100000"/>
              <a:buNone/>
            </a:pPr>
            <a:b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400" dirty="0"/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508D7D9-BACB-DD41-BD5E-B1FE23735A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4032" y="34766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14" name="Obrázek 13">
            <a:extLst>
              <a:ext uri="{FF2B5EF4-FFF2-40B4-BE49-F238E27FC236}">
                <a16:creationId xmlns:a16="http://schemas.microsoft.com/office/drawing/2014/main" id="{479E7CC5-6771-C2D9-893E-BCF3710BDA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439" y="591167"/>
            <a:ext cx="8435565" cy="2795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8630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7D97E8-1638-FB50-B569-CEC6127DB8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16798603-0373-5CE5-807B-DBAEC9B18F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92800" y="162710"/>
            <a:ext cx="11809312" cy="648072"/>
          </a:xfrm>
        </p:spPr>
        <p:txBody>
          <a:bodyPr anchor="t"/>
          <a:lstStyle/>
          <a:p>
            <a:pPr algn="ctr"/>
            <a:r>
              <a:rPr lang="cs-CZ" altLang="cs-CZ" sz="24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Kvalita ovzduší – současný stav a vývoj </a:t>
            </a: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EDD13C15-3501-CD46-BC93-D1B8AA81F22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9336" y="836712"/>
            <a:ext cx="11953328" cy="5904656"/>
          </a:xfrm>
        </p:spPr>
        <p:txBody>
          <a:bodyPr anchor="t">
            <a:noAutofit/>
          </a:bodyPr>
          <a:lstStyle/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  <a:p>
            <a:pPr marL="0" indent="0">
              <a:buClr>
                <a:srgbClr val="0070C0"/>
              </a:buClr>
              <a:buSzPct val="100000"/>
              <a:buNone/>
            </a:pPr>
            <a:b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400" dirty="0"/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51F36E-58DC-2924-2720-9352F9CE80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4032" y="34766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F8DA4B18-625E-EEE3-7AFF-ADE9FF2634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548680"/>
            <a:ext cx="8311723" cy="3057952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3141833A-5383-7D77-C4A3-E5DB36BD56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663914"/>
            <a:ext cx="7776864" cy="3221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3675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73B092-51D3-7C25-A1A3-CF7245C6A0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9AF222C1-50CC-23A6-ABD9-C4619DCA3C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92800" y="162710"/>
            <a:ext cx="11809312" cy="648072"/>
          </a:xfrm>
        </p:spPr>
        <p:txBody>
          <a:bodyPr anchor="t"/>
          <a:lstStyle/>
          <a:p>
            <a:pPr algn="ctr"/>
            <a:r>
              <a:rPr lang="cs-CZ" altLang="cs-CZ" sz="24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Kvalita ovzduší – rozložení koncentrací </a:t>
            </a: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59465D96-89C0-A67A-65CE-81F35C92F88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9336" y="836712"/>
            <a:ext cx="11953328" cy="5904656"/>
          </a:xfrm>
        </p:spPr>
        <p:txBody>
          <a:bodyPr anchor="t">
            <a:noAutofit/>
          </a:bodyPr>
          <a:lstStyle/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  <a:p>
            <a:pPr marL="0" indent="0">
              <a:buClr>
                <a:srgbClr val="0070C0"/>
              </a:buClr>
              <a:buSzPct val="100000"/>
              <a:buNone/>
            </a:pPr>
            <a:b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400" dirty="0"/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743AFED-580B-6D1B-8BA5-F0AC1D9F46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4032" y="34766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2" name="drawing">
            <a:extLst>
              <a:ext uri="{FF2B5EF4-FFF2-40B4-BE49-F238E27FC236}">
                <a16:creationId xmlns:a16="http://schemas.microsoft.com/office/drawing/2014/main" id="{6E308C7B-ECD5-FE9B-6219-C0AFD9DAAC8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1" t="3266" r="1754" b="4113"/>
          <a:stretch>
            <a:fillRect/>
          </a:stretch>
        </p:blipFill>
        <p:spPr bwMode="auto">
          <a:xfrm>
            <a:off x="6148719" y="2110656"/>
            <a:ext cx="6043281" cy="4126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drawing">
            <a:extLst>
              <a:ext uri="{FF2B5EF4-FFF2-40B4-BE49-F238E27FC236}">
                <a16:creationId xmlns:a16="http://schemas.microsoft.com/office/drawing/2014/main" id="{02E18420-57BE-C794-3C4C-EFEDB1F9CA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6" t="4618" r="1494" b="4814"/>
          <a:stretch>
            <a:fillRect/>
          </a:stretch>
        </p:blipFill>
        <p:spPr bwMode="auto">
          <a:xfrm>
            <a:off x="-24680" y="2109128"/>
            <a:ext cx="6120680" cy="403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3">
            <a:extLst>
              <a:ext uri="{FF2B5EF4-FFF2-40B4-BE49-F238E27FC236}">
                <a16:creationId xmlns:a16="http://schemas.microsoft.com/office/drawing/2014/main" id="{B5F0BD15-6AD1-33DC-E0EA-CA1AEE352BA5}"/>
              </a:ext>
            </a:extLst>
          </p:cNvPr>
          <p:cNvSpPr txBox="1">
            <a:spLocks noChangeArrowheads="1"/>
          </p:cNvSpPr>
          <p:nvPr/>
        </p:nvSpPr>
        <p:spPr>
          <a:xfrm>
            <a:off x="271736" y="764704"/>
            <a:ext cx="11953328" cy="590465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buClr>
                <a:srgbClr val="0070C0"/>
              </a:buClr>
              <a:buSzPct val="100000"/>
              <a:buNone/>
            </a:pPr>
            <a:r>
              <a:rPr lang="cs-CZ" altLang="cs-CZ" sz="2000" b="1" dirty="0">
                <a:solidFill>
                  <a:schemeClr val="tx1"/>
                </a:solidFill>
                <a:latin typeface="Arial" panose="020B0604020202020204" pitchFamily="34" charset="0"/>
              </a:rPr>
              <a:t>Mapování ČHMÚ – 5leté průměry 2019-2023 v síti 1×1 km</a:t>
            </a:r>
            <a:endParaRPr lang="cs-CZ" altLang="cs-CZ" sz="2000" dirty="0"/>
          </a:p>
        </p:txBody>
      </p:sp>
    </p:spTree>
    <p:extLst>
      <p:ext uri="{BB962C8B-B14F-4D97-AF65-F5344CB8AC3E}">
        <p14:creationId xmlns:p14="http://schemas.microsoft.com/office/powerpoint/2010/main" val="3537379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5D108F-7F9B-714B-50CF-9C33DC41BC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CE7F45C6-292C-38C2-735B-250D68C9AF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92800" y="162710"/>
            <a:ext cx="11809312" cy="648072"/>
          </a:xfrm>
        </p:spPr>
        <p:txBody>
          <a:bodyPr anchor="t"/>
          <a:lstStyle/>
          <a:p>
            <a:pPr algn="ctr"/>
            <a:r>
              <a:rPr lang="cs-CZ" altLang="cs-CZ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Výhledová imisní situace – rozptylová studie </a:t>
            </a:r>
            <a:endParaRPr lang="cs-CZ" altLang="cs-CZ" sz="2400" b="1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5356826E-249B-665F-E5CB-8A73FCE8275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9336" y="836712"/>
            <a:ext cx="11953328" cy="5904656"/>
          </a:xfrm>
        </p:spPr>
        <p:txBody>
          <a:bodyPr anchor="t">
            <a:noAutofit/>
          </a:bodyPr>
          <a:lstStyle/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  <a:p>
            <a:pPr marL="0" indent="0">
              <a:buClr>
                <a:srgbClr val="0070C0"/>
              </a:buClr>
              <a:buSzPct val="100000"/>
              <a:buNone/>
            </a:pPr>
            <a:b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400" dirty="0"/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AFDA32B-3511-A89F-BFD8-FADEC49282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4032" y="34766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CDF7A19B-5EF3-37A6-A6EC-CA07D34B22F9}"/>
              </a:ext>
            </a:extLst>
          </p:cNvPr>
          <p:cNvSpPr txBox="1">
            <a:spLocks noChangeArrowheads="1"/>
          </p:cNvSpPr>
          <p:nvPr/>
        </p:nvSpPr>
        <p:spPr>
          <a:xfrm>
            <a:off x="271736" y="764704"/>
            <a:ext cx="11953328" cy="590465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buClr>
                <a:srgbClr val="0070C0"/>
              </a:buClr>
              <a:buSzPct val="100000"/>
              <a:buNone/>
            </a:pPr>
            <a:r>
              <a:rPr lang="cs-CZ" altLang="cs-CZ" sz="2000" b="1" dirty="0">
                <a:solidFill>
                  <a:schemeClr val="tx1"/>
                </a:solidFill>
                <a:latin typeface="Arial" panose="020B0604020202020204" pitchFamily="34" charset="0"/>
              </a:rPr>
              <a:t>Postup řešení:</a:t>
            </a:r>
          </a:p>
          <a:p>
            <a:pPr marL="0" indent="0" fontAlgn="auto">
              <a:buClr>
                <a:srgbClr val="0070C0"/>
              </a:buClr>
              <a:buSzPct val="100000"/>
              <a:buNone/>
            </a:pPr>
            <a:r>
              <a:rPr lang="cs-CZ" altLang="cs-CZ" sz="2000" b="1" dirty="0">
                <a:solidFill>
                  <a:schemeClr val="tx1"/>
                </a:solidFill>
                <a:latin typeface="Arial" panose="020B0604020202020204" pitchFamily="34" charset="0"/>
              </a:rPr>
              <a:t>Podrobná evidence stávajících zdrojů emisí (bodové, liniové, plošné)</a:t>
            </a:r>
          </a:p>
          <a:p>
            <a:pPr marL="0" indent="0" fontAlgn="auto">
              <a:buClr>
                <a:srgbClr val="0070C0"/>
              </a:buClr>
              <a:buSzPct val="100000"/>
              <a:buNone/>
            </a:pPr>
            <a:endParaRPr lang="cs-CZ" altLang="cs-CZ" sz="2000" b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 fontAlgn="auto">
              <a:buClr>
                <a:srgbClr val="0070C0"/>
              </a:buClr>
              <a:buSzPct val="100000"/>
              <a:buNone/>
            </a:pPr>
            <a:r>
              <a:rPr lang="cs-CZ" altLang="cs-CZ" sz="2000" b="1" dirty="0">
                <a:solidFill>
                  <a:schemeClr val="tx1"/>
                </a:solidFill>
                <a:latin typeface="Arial" panose="020B0604020202020204" pitchFamily="34" charset="0"/>
              </a:rPr>
              <a:t>Prognóza ovlivňujících faktorů – vstupních dat  </a:t>
            </a:r>
            <a:br>
              <a:rPr lang="cs-CZ" altLang="cs-CZ" sz="2000" b="1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(zejm. dopravní model, obměna paliv a kotelního fondu, sektorové prognózy, </a:t>
            </a:r>
            <a:b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individuálně vybrané bodové zdroje, </a:t>
            </a:r>
            <a:r>
              <a:rPr lang="cs-CZ" altLang="cs-CZ" sz="2000" dirty="0" err="1">
                <a:solidFill>
                  <a:schemeClr val="tx1"/>
                </a:solidFill>
                <a:latin typeface="Arial" panose="020B0604020202020204" pitchFamily="34" charset="0"/>
              </a:rPr>
              <a:t>land</a:t>
            </a: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 use / </a:t>
            </a:r>
            <a:r>
              <a:rPr lang="cs-CZ" altLang="cs-CZ" sz="2000" dirty="0" err="1">
                <a:solidFill>
                  <a:schemeClr val="tx1"/>
                </a:solidFill>
                <a:latin typeface="Arial" panose="020B0604020202020204" pitchFamily="34" charset="0"/>
              </a:rPr>
              <a:t>land</a:t>
            </a: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cs-CZ" altLang="cs-CZ" sz="2000" dirty="0" err="1">
                <a:solidFill>
                  <a:schemeClr val="tx1"/>
                </a:solidFill>
                <a:latin typeface="Arial" panose="020B0604020202020204" pitchFamily="34" charset="0"/>
              </a:rPr>
              <a:t>cover</a:t>
            </a: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 ad.)</a:t>
            </a:r>
          </a:p>
          <a:p>
            <a:pPr marL="0" indent="0" fontAlgn="auto">
              <a:buClr>
                <a:srgbClr val="0070C0"/>
              </a:buClr>
              <a:buSzPct val="100000"/>
              <a:buNone/>
            </a:pP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+ </a:t>
            </a:r>
            <a:r>
              <a:rPr lang="cs-CZ" altLang="cs-CZ" sz="2000" b="1" dirty="0">
                <a:solidFill>
                  <a:schemeClr val="tx1"/>
                </a:solidFill>
                <a:latin typeface="Arial" panose="020B0604020202020204" pitchFamily="34" charset="0"/>
              </a:rPr>
              <a:t>Bilance rozvojových a transformačních ploch</a:t>
            </a:r>
          </a:p>
          <a:p>
            <a:pPr marL="0" indent="0" fontAlgn="auto">
              <a:buClr>
                <a:srgbClr val="0070C0"/>
              </a:buClr>
              <a:buSzPct val="100000"/>
              <a:buNone/>
            </a:pPr>
            <a:endParaRPr lang="cs-CZ" altLang="cs-CZ" sz="2000" b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 fontAlgn="auto">
              <a:buClr>
                <a:srgbClr val="0070C0"/>
              </a:buClr>
              <a:buSzPct val="100000"/>
              <a:buNone/>
            </a:pPr>
            <a:r>
              <a:rPr lang="cs-CZ" altLang="cs-CZ" sz="2000" b="1" dirty="0">
                <a:solidFill>
                  <a:schemeClr val="tx1"/>
                </a:solidFill>
                <a:latin typeface="Arial" panose="020B0604020202020204" pitchFamily="34" charset="0"/>
              </a:rPr>
              <a:t>Emisní výpočty pro prognózní stav </a:t>
            </a:r>
          </a:p>
          <a:p>
            <a:pPr marL="0" indent="0" fontAlgn="auto">
              <a:buClr>
                <a:srgbClr val="0070C0"/>
              </a:buClr>
              <a:buSzPct val="100000"/>
              <a:buNone/>
            </a:pPr>
            <a:endParaRPr lang="cs-CZ" altLang="cs-CZ" sz="2000" b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 fontAlgn="auto">
              <a:buClr>
                <a:srgbClr val="0070C0"/>
              </a:buClr>
              <a:buSzPct val="100000"/>
              <a:buNone/>
            </a:pPr>
            <a:r>
              <a:rPr lang="cs-CZ" altLang="cs-CZ" sz="2000" b="1" dirty="0">
                <a:solidFill>
                  <a:schemeClr val="tx1"/>
                </a:solidFill>
                <a:latin typeface="Arial" panose="020B0604020202020204" pitchFamily="34" charset="0"/>
              </a:rPr>
              <a:t>Modelování rozptylu znečištění pro výhledové horizonty</a:t>
            </a:r>
            <a:br>
              <a:rPr lang="cs-CZ" altLang="cs-CZ" sz="2000" b="1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cs-CZ" altLang="cs-CZ" sz="2000" b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 fontAlgn="auto">
              <a:buClr>
                <a:srgbClr val="0070C0"/>
              </a:buClr>
              <a:buSzPct val="100000"/>
              <a:buNone/>
            </a:pP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Vše ve variantách Metropolitní plán Prahy (MPP) a Platný územní plán  (PUP)</a:t>
            </a:r>
          </a:p>
          <a:p>
            <a:pPr marL="0" indent="0" fontAlgn="auto">
              <a:buClr>
                <a:srgbClr val="0070C0"/>
              </a:buClr>
              <a:buSzPct val="100000"/>
              <a:buNone/>
            </a:pP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Výsledky jsou graficky prezentovány pro oba stavy a rozdíl MPP-PUP</a:t>
            </a:r>
          </a:p>
          <a:p>
            <a:pPr marL="0" indent="0" fontAlgn="auto">
              <a:buClr>
                <a:srgbClr val="0070C0"/>
              </a:buClr>
              <a:buSzPct val="100000"/>
              <a:buNone/>
            </a:pPr>
            <a:endParaRPr lang="cs-CZ" altLang="cs-CZ" sz="2000" dirty="0"/>
          </a:p>
        </p:txBody>
      </p:sp>
      <p:sp>
        <p:nvSpPr>
          <p:cNvPr id="3" name="Šipka: dolů 2">
            <a:extLst>
              <a:ext uri="{FF2B5EF4-FFF2-40B4-BE49-F238E27FC236}">
                <a16:creationId xmlns:a16="http://schemas.microsoft.com/office/drawing/2014/main" id="{FADF3244-2C6E-6766-4609-E96542742BF9}"/>
              </a:ext>
            </a:extLst>
          </p:cNvPr>
          <p:cNvSpPr/>
          <p:nvPr/>
        </p:nvSpPr>
        <p:spPr>
          <a:xfrm>
            <a:off x="2927648" y="1628800"/>
            <a:ext cx="360040" cy="43204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Šipka: dolů 3">
            <a:extLst>
              <a:ext uri="{FF2B5EF4-FFF2-40B4-BE49-F238E27FC236}">
                <a16:creationId xmlns:a16="http://schemas.microsoft.com/office/drawing/2014/main" id="{EE445071-4F4C-EA69-0275-34735693921E}"/>
              </a:ext>
            </a:extLst>
          </p:cNvPr>
          <p:cNvSpPr/>
          <p:nvPr/>
        </p:nvSpPr>
        <p:spPr>
          <a:xfrm>
            <a:off x="2927648" y="3573016"/>
            <a:ext cx="360040" cy="43204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Šipka: dolů 5">
            <a:extLst>
              <a:ext uri="{FF2B5EF4-FFF2-40B4-BE49-F238E27FC236}">
                <a16:creationId xmlns:a16="http://schemas.microsoft.com/office/drawing/2014/main" id="{6BC856A2-58B2-996D-46F8-E669A5E272C2}"/>
              </a:ext>
            </a:extLst>
          </p:cNvPr>
          <p:cNvSpPr/>
          <p:nvPr/>
        </p:nvSpPr>
        <p:spPr>
          <a:xfrm>
            <a:off x="2927648" y="4437112"/>
            <a:ext cx="360040" cy="43204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20282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385CDE-045D-D2E5-18F0-ACF4F5894B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>
            <a:extLst>
              <a:ext uri="{FF2B5EF4-FFF2-40B4-BE49-F238E27FC236}">
                <a16:creationId xmlns:a16="http://schemas.microsoft.com/office/drawing/2014/main" id="{5130D6F6-71F5-CC13-C399-DF99A99952A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9336" y="836712"/>
            <a:ext cx="11953328" cy="5904656"/>
          </a:xfrm>
        </p:spPr>
        <p:txBody>
          <a:bodyPr anchor="t">
            <a:noAutofit/>
          </a:bodyPr>
          <a:lstStyle/>
          <a:p>
            <a:pPr marL="0" indent="0">
              <a:buClr>
                <a:srgbClr val="0070C0"/>
              </a:buClr>
              <a:buSzPct val="100000"/>
              <a:buNone/>
            </a:pPr>
            <a:b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400" dirty="0"/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F4DA5AA-16B8-A058-6A1D-983A5BF1B9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4032" y="34766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12" name="Obrázek 4">
            <a:extLst>
              <a:ext uri="{FF2B5EF4-FFF2-40B4-BE49-F238E27FC236}">
                <a16:creationId xmlns:a16="http://schemas.microsoft.com/office/drawing/2014/main" id="{7109DCB8-8B25-083F-7357-1CDDE0A4131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3" t="8475"/>
          <a:stretch>
            <a:fillRect/>
          </a:stretch>
        </p:blipFill>
        <p:spPr bwMode="auto">
          <a:xfrm>
            <a:off x="6240016" y="-1"/>
            <a:ext cx="5976664" cy="39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Obrázek 6">
            <a:extLst>
              <a:ext uri="{FF2B5EF4-FFF2-40B4-BE49-F238E27FC236}">
                <a16:creationId xmlns:a16="http://schemas.microsoft.com/office/drawing/2014/main" id="{0D57777F-0838-893C-ACBB-0EA2F3ADC1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8"/>
          <a:stretch>
            <a:fillRect/>
          </a:stretch>
        </p:blipFill>
        <p:spPr bwMode="auto">
          <a:xfrm>
            <a:off x="4054" y="-1030"/>
            <a:ext cx="5813422" cy="39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Obrázek 2">
            <a:extLst>
              <a:ext uri="{FF2B5EF4-FFF2-40B4-BE49-F238E27FC236}">
                <a16:creationId xmlns:a16="http://schemas.microsoft.com/office/drawing/2014/main" id="{D60619BC-4281-5A06-9641-72912D48DFA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7" t="6034" r="15138" b="4865"/>
          <a:stretch>
            <a:fillRect/>
          </a:stretch>
        </p:blipFill>
        <p:spPr bwMode="auto">
          <a:xfrm>
            <a:off x="2495600" y="3356992"/>
            <a:ext cx="5400600" cy="3528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37055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B18887-D2FE-FFFD-7A52-BCDF03D47A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>
            <a:extLst>
              <a:ext uri="{FF2B5EF4-FFF2-40B4-BE49-F238E27FC236}">
                <a16:creationId xmlns:a16="http://schemas.microsoft.com/office/drawing/2014/main" id="{FE7360E9-4CB8-E0CC-2090-8B577C78C84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9336" y="836712"/>
            <a:ext cx="11953328" cy="5904656"/>
          </a:xfrm>
        </p:spPr>
        <p:txBody>
          <a:bodyPr anchor="t">
            <a:noAutofit/>
          </a:bodyPr>
          <a:lstStyle/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  <a:p>
            <a:pPr marL="0" indent="0">
              <a:buClr>
                <a:srgbClr val="0070C0"/>
              </a:buClr>
              <a:buSzPct val="100000"/>
              <a:buNone/>
            </a:pPr>
            <a:b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400" dirty="0"/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F196FC4-7833-7516-948F-70D4441E1F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4032" y="34766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DAE7F1AD-A793-D988-FFBC-C29568B648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9" t="8321" r="8890" b="5547"/>
          <a:stretch>
            <a:fillRect/>
          </a:stretch>
        </p:blipFill>
        <p:spPr bwMode="auto">
          <a:xfrm>
            <a:off x="985067" y="-27384"/>
            <a:ext cx="10223501" cy="687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50609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EAE393-5DBF-77AE-BBAC-7BC1BCE10A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>
            <a:extLst>
              <a:ext uri="{FF2B5EF4-FFF2-40B4-BE49-F238E27FC236}">
                <a16:creationId xmlns:a16="http://schemas.microsoft.com/office/drawing/2014/main" id="{3148AC49-F2B6-5470-AD5B-57ACFB3D6D5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9336" y="836712"/>
            <a:ext cx="11953328" cy="5904656"/>
          </a:xfrm>
        </p:spPr>
        <p:txBody>
          <a:bodyPr anchor="t">
            <a:noAutofit/>
          </a:bodyPr>
          <a:lstStyle/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  <a:p>
            <a:pPr marL="0" indent="0">
              <a:buClr>
                <a:srgbClr val="0070C0"/>
              </a:buClr>
              <a:buSzPct val="100000"/>
              <a:buNone/>
            </a:pPr>
            <a:b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SzPct val="100000"/>
              <a:buNone/>
            </a:pPr>
            <a:endParaRPr lang="cs-CZ" altLang="cs-CZ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400" dirty="0"/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B8F76AA-6256-C592-3895-9E2F80CD0C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4032" y="34766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1B0F6749-F292-79B9-458F-4DE46F0710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0" t="8318" r="5724" b="5545"/>
          <a:stretch>
            <a:fillRect/>
          </a:stretch>
        </p:blipFill>
        <p:spPr bwMode="auto">
          <a:xfrm>
            <a:off x="1005705" y="-27384"/>
            <a:ext cx="10562903" cy="687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4691182"/>
      </p:ext>
    </p:extLst>
  </p:cSld>
  <p:clrMapOvr>
    <a:masterClrMapping/>
  </p:clrMapOvr>
</p:sld>
</file>

<file path=ppt/theme/theme1.xml><?xml version="1.0" encoding="utf-8"?>
<a:theme xmlns:a="http://schemas.openxmlformats.org/drawingml/2006/main" name="1_Faseta">
  <a:themeElements>
    <a:clrScheme name="Fas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Vlastní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Fas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Faseta">
  <a:themeElements>
    <a:clrScheme name="Fas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s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s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3.xml><?xml version="1.0" encoding="utf-8"?>
<a:theme xmlns:a="http://schemas.openxmlformats.org/drawingml/2006/main" name="Motiv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A5F6BC2463CB74F934B95D1CB51D07A" ma:contentTypeVersion="12" ma:contentTypeDescription="Vytvoří nový dokument" ma:contentTypeScope="" ma:versionID="1138c7fabdcca6ebaefeedb8d2b53bef">
  <xsd:schema xmlns:xsd="http://www.w3.org/2001/XMLSchema" xmlns:xs="http://www.w3.org/2001/XMLSchema" xmlns:p="http://schemas.microsoft.com/office/2006/metadata/properties" xmlns:ns2="924aed48-48ee-493b-a199-e3b06e966ec3" xmlns:ns3="d12671fc-1c07-45ea-bbea-44c9b49f94d0" targetNamespace="http://schemas.microsoft.com/office/2006/metadata/properties" ma:root="true" ma:fieldsID="6fbf7e0a755e0afab0bfc22bc9d05fdf" ns2:_="" ns3:_="">
    <xsd:import namespace="924aed48-48ee-493b-a199-e3b06e966ec3"/>
    <xsd:import namespace="d12671fc-1c07-45ea-bbea-44c9b49f94d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aed48-48ee-493b-a199-e3b06e966e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Značky obrázků" ma:readOnly="false" ma:fieldId="{5cf76f15-5ced-4ddc-b409-7134ff3c332f}" ma:taxonomyMulti="true" ma:sspId="655dc0b0-28f5-4896-9c77-88b76e1b7d0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2671fc-1c07-45ea-bbea-44c9b49f94d0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fc0a15b7-bd38-4e42-8c52-4f1c2a7db28e}" ma:internalName="TaxCatchAll" ma:showField="CatchAllData" ma:web="d12671fc-1c07-45ea-bbea-44c9b49f94d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24aed48-48ee-493b-a199-e3b06e966ec3">
      <Terms xmlns="http://schemas.microsoft.com/office/infopath/2007/PartnerControls"/>
    </lcf76f155ced4ddcb4097134ff3c332f>
    <TaxCatchAll xmlns="d12671fc-1c07-45ea-bbea-44c9b49f94d0" xsi:nil="true"/>
  </documentManagement>
</p:properties>
</file>

<file path=customXml/itemProps1.xml><?xml version="1.0" encoding="utf-8"?>
<ds:datastoreItem xmlns:ds="http://schemas.openxmlformats.org/officeDocument/2006/customXml" ds:itemID="{2F9DFE04-EB64-403E-935E-79F8135D998A}"/>
</file>

<file path=customXml/itemProps2.xml><?xml version="1.0" encoding="utf-8"?>
<ds:datastoreItem xmlns:ds="http://schemas.openxmlformats.org/officeDocument/2006/customXml" ds:itemID="{5500A1B0-A54E-4737-9487-28902D59B0E5}"/>
</file>

<file path=customXml/itemProps3.xml><?xml version="1.0" encoding="utf-8"?>
<ds:datastoreItem xmlns:ds="http://schemas.openxmlformats.org/officeDocument/2006/customXml" ds:itemID="{D18C6D14-1429-4862-B979-DC4024C78811}"/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839</Words>
  <Application>Microsoft Office PowerPoint</Application>
  <PresentationFormat>Širokoúhlá obrazovka</PresentationFormat>
  <Paragraphs>148</Paragraphs>
  <Slides>19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2</vt:i4>
      </vt:variant>
      <vt:variant>
        <vt:lpstr>Nadpisy snímků</vt:lpstr>
      </vt:variant>
      <vt:variant>
        <vt:i4>19</vt:i4>
      </vt:variant>
    </vt:vector>
  </HeadingPairs>
  <TitlesOfParts>
    <vt:vector size="25" baseType="lpstr">
      <vt:lpstr>Arial</vt:lpstr>
      <vt:lpstr>Trebuchet MS</vt:lpstr>
      <vt:lpstr>Wingdings</vt:lpstr>
      <vt:lpstr>Wingdings 3</vt:lpstr>
      <vt:lpstr>1_Faseta</vt:lpstr>
      <vt:lpstr>Faseta</vt:lpstr>
      <vt:lpstr>VYHODNOCENÍ VLIVŮ ÚP HL. M. PRAHY (METROPOLITNÍ PLÁN) NA UDRŽITELNÝ ROZVOJ ÚZEMÍ k opakovanému veřejnému projednání  Vyhodnocení vlivů na kvalitu ovzduší    </vt:lpstr>
      <vt:lpstr>Hodnocení kvality ovzduší </vt:lpstr>
      <vt:lpstr>Kvalita ovzduší – současný stav a vývoj </vt:lpstr>
      <vt:lpstr>Kvalita ovzduší – současný stav a vývoj </vt:lpstr>
      <vt:lpstr>Kvalita ovzduší – rozložení koncentrací </vt:lpstr>
      <vt:lpstr>Výhledová imisní situace – rozptylová studie 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Překročení imisních limitů a mezních hodnot</vt:lpstr>
      <vt:lpstr>Hodnocení ploch a koridorů MPP</vt:lpstr>
      <vt:lpstr>Hodnocení ploch a koridorů MPP</vt:lpstr>
      <vt:lpstr>Prezentace aplikace PowerPoint</vt:lpstr>
    </vt:vector>
  </TitlesOfParts>
  <Company>Atelier T-Plan s.r.o.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Aktualizace č. 1 ZÚR Karlovarského kraje  k projednání dle § 37 stavebního zákona</dc:title>
  <dc:creator>krajicek</dc:creator>
  <cp:lastModifiedBy>JK</cp:lastModifiedBy>
  <cp:revision>206</cp:revision>
  <cp:lastPrinted>1601-01-01T00:00:00Z</cp:lastPrinted>
  <dcterms:created xsi:type="dcterms:W3CDTF">2015-05-29T14:50:58Z</dcterms:created>
  <dcterms:modified xsi:type="dcterms:W3CDTF">2025-11-15T12:23:32Z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0x0101003A5F6BC2463CB74F934B95D1CB51D07A</vt:lpwstr>
  </property>
</Properties>
</file>